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65" r:id="rId17"/>
  </p:sldIdLst>
  <p:sldSz cx="14630400" cy="8229600"/>
  <p:notesSz cx="8229600" cy="14630400"/>
  <p:embeddedFontLst>
    <p:embeddedFont>
      <p:font typeface="Arial Black" panose="020B0A04020102020204" pitchFamily="34" charset="0"/>
      <p:bold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Bricolage Grotesque Semi Bold" panose="020B0604020202020204" charset="0"/>
      <p:regular r:id="rId24"/>
    </p:embeddedFont>
    <p:embeddedFont>
      <p:font typeface="Cooper Black" panose="0208090404030B020404" pitchFamily="18" charset="0"/>
      <p:regular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Raleway ExtraBold" pitchFamily="2" charset="0"/>
      <p:bold r:id="rId30"/>
      <p:boldItalic r:id="rId31"/>
    </p:embeddedFont>
    <p:embeddedFont>
      <p:font typeface="Showcard Gothic" panose="04020904020102020604" pitchFamily="8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8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477D2-F0BC-A1C6-D695-C4480E1D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D2BF8-A876-CAA7-6D71-363C1AEAC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38EB75-D5D6-711B-33A0-69737E510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D529-BE0D-58B8-8478-01033AB71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13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Stock Price Prediction using LSTM</a:t>
            </a:r>
            <a:endParaRPr lang="en-US" sz="48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7C533-FA9F-F881-6EF8-B938218D7DB5}"/>
              </a:ext>
            </a:extLst>
          </p:cNvPr>
          <p:cNvSpPr txBox="1"/>
          <p:nvPr/>
        </p:nvSpPr>
        <p:spPr>
          <a:xfrm>
            <a:off x="6280190" y="4978717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Predicting Microsoft  Stock  Prices with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1F6F1-E0E2-DB67-E048-0F5F121FEAA2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A17AA-EFEE-4DF2-2C1F-C670BB7D02F1}"/>
              </a:ext>
            </a:extLst>
          </p:cNvPr>
          <p:cNvSpPr txBox="1"/>
          <p:nvPr/>
        </p:nvSpPr>
        <p:spPr>
          <a:xfrm>
            <a:off x="11312434" y="6654182"/>
            <a:ext cx="2805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Submitted By </a:t>
            </a:r>
            <a:br>
              <a:rPr lang="en-US" sz="2000" b="1" dirty="0"/>
            </a:br>
            <a:r>
              <a:rPr lang="en-US" sz="2000" b="1" dirty="0"/>
              <a:t>Shati Biswas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B86F5-CBD8-C33C-97EB-DFC64A03B113}"/>
              </a:ext>
            </a:extLst>
          </p:cNvPr>
          <p:cNvSpPr txBox="1"/>
          <p:nvPr/>
        </p:nvSpPr>
        <p:spPr>
          <a:xfrm>
            <a:off x="-117566" y="7213937"/>
            <a:ext cx="14747966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Model training &amp; Evaluation using ML Algo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C4952-D0F1-0D08-DBB6-878C4B19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0"/>
            <a:ext cx="11730446" cy="72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2402E6-D07F-14E0-0C32-A8D9870C37D0}"/>
              </a:ext>
            </a:extLst>
          </p:cNvPr>
          <p:cNvSpPr txBox="1"/>
          <p:nvPr/>
        </p:nvSpPr>
        <p:spPr>
          <a:xfrm>
            <a:off x="1" y="7644825"/>
            <a:ext cx="146304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C00000"/>
                </a:solidFill>
                <a:effectLst/>
                <a:latin typeface="Roboto"/>
              </a:rPr>
              <a:t>Use LSTM (Deep Learning Model) for accurate time series forecasting.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84380-37D0-1EEE-574B-B8F952CE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739051" cy="312161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FB78D6B-87EA-EB54-16CA-42A213E6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789" y="2788436"/>
            <a:ext cx="10745969" cy="485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37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AD6634E-A29B-2D2B-9751-EB8BCE47A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65" y="203428"/>
            <a:ext cx="5724960" cy="304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5BB1470-FC2E-4E2D-456C-2D3542AC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68" y="3461254"/>
            <a:ext cx="8464731" cy="48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03C8D8-20E5-C107-1F10-E2084895F890}"/>
              </a:ext>
            </a:extLst>
          </p:cNvPr>
          <p:cNvSpPr txBox="1"/>
          <p:nvPr/>
        </p:nvSpPr>
        <p:spPr>
          <a:xfrm>
            <a:off x="6902647" y="996665"/>
            <a:ext cx="7372911" cy="1786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4000" b="1" dirty="0">
                <a:solidFill>
                  <a:srgbClr val="C00000"/>
                </a:solidFill>
                <a:effectLst/>
                <a:latin typeface="Cooper Black" panose="0208090404030B020404" pitchFamily="18" charset="0"/>
              </a:rPr>
              <a:t>Using Advanced </a:t>
            </a:r>
          </a:p>
          <a:p>
            <a:pPr>
              <a:lnSpc>
                <a:spcPts val="1425"/>
              </a:lnSpc>
            </a:pPr>
            <a:endParaRPr lang="en-US" sz="4000" b="1" dirty="0">
              <a:solidFill>
                <a:srgbClr val="C00000"/>
              </a:solidFill>
              <a:latin typeface="Cooper Black" panose="0208090404030B020404" pitchFamily="18" charset="0"/>
            </a:endParaRPr>
          </a:p>
          <a:p>
            <a:pPr>
              <a:lnSpc>
                <a:spcPts val="1425"/>
              </a:lnSpc>
            </a:pPr>
            <a:endParaRPr lang="en-US" sz="4000" b="1" dirty="0">
              <a:solidFill>
                <a:srgbClr val="C00000"/>
              </a:solidFill>
              <a:effectLst/>
              <a:latin typeface="Cooper Black" panose="0208090404030B020404" pitchFamily="18" charset="0"/>
            </a:endParaRPr>
          </a:p>
          <a:p>
            <a:pPr>
              <a:lnSpc>
                <a:spcPts val="1425"/>
              </a:lnSpc>
            </a:pPr>
            <a:endParaRPr lang="en-US" sz="4000" b="1" dirty="0">
              <a:solidFill>
                <a:srgbClr val="C00000"/>
              </a:solidFill>
              <a:latin typeface="Cooper Black" panose="0208090404030B0204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4000" b="1" dirty="0" err="1">
                <a:solidFill>
                  <a:srgbClr val="C00000"/>
                </a:solidFill>
                <a:effectLst/>
                <a:latin typeface="Cooper Black" panose="0208090404030B020404" pitchFamily="18" charset="0"/>
              </a:rPr>
              <a:t>BiLSTM</a:t>
            </a:r>
            <a:r>
              <a:rPr lang="en-US" sz="4000" b="1" dirty="0">
                <a:solidFill>
                  <a:srgbClr val="C00000"/>
                </a:solidFill>
                <a:effectLst/>
                <a:latin typeface="Cooper Black" panose="0208090404030B020404" pitchFamily="18" charset="0"/>
              </a:rPr>
              <a:t>  Model and result</a:t>
            </a:r>
          </a:p>
          <a:p>
            <a:pPr>
              <a:lnSpc>
                <a:spcPts val="1425"/>
              </a:lnSpc>
            </a:pPr>
            <a:endParaRPr lang="en-US" sz="4000" b="1" dirty="0">
              <a:solidFill>
                <a:srgbClr val="C00000"/>
              </a:solidFill>
              <a:effectLst/>
              <a:latin typeface="Cooper Black" panose="0208090404030B020404" pitchFamily="18" charset="0"/>
            </a:endParaRPr>
          </a:p>
          <a:p>
            <a:pPr>
              <a:lnSpc>
                <a:spcPts val="1425"/>
              </a:lnSpc>
            </a:pPr>
            <a:endParaRPr lang="en-US" sz="4000" b="1" dirty="0">
              <a:solidFill>
                <a:srgbClr val="C00000"/>
              </a:solidFill>
              <a:latin typeface="Cooper Black" panose="0208090404030B020404" pitchFamily="18" charset="0"/>
            </a:endParaRPr>
          </a:p>
          <a:p>
            <a:pPr>
              <a:lnSpc>
                <a:spcPts val="1425"/>
              </a:lnSpc>
            </a:pPr>
            <a:endParaRPr lang="en-US" sz="4000" b="1" dirty="0">
              <a:solidFill>
                <a:srgbClr val="C00000"/>
              </a:solidFill>
              <a:effectLst/>
              <a:latin typeface="Cooper Black" panose="0208090404030B020404" pitchFamily="18" charset="0"/>
            </a:endParaRPr>
          </a:p>
          <a:p>
            <a:pPr>
              <a:lnSpc>
                <a:spcPts val="1425"/>
              </a:lnSpc>
            </a:pPr>
            <a:r>
              <a:rPr lang="en-US" sz="4000" b="1" dirty="0">
                <a:solidFill>
                  <a:srgbClr val="C00000"/>
                </a:solidFill>
                <a:effectLst/>
                <a:latin typeface="Cooper Black" panose="0208090404030B020404" pitchFamily="18" charset="0"/>
              </a:rPr>
              <a:t>analysis: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16EA3-7CE2-3F8B-8ED4-C16CE21BBD60}"/>
              </a:ext>
            </a:extLst>
          </p:cNvPr>
          <p:cNvSpPr txBox="1"/>
          <p:nvPr/>
        </p:nvSpPr>
        <p:spPr>
          <a:xfrm>
            <a:off x="463672" y="3772928"/>
            <a:ext cx="517834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6000" b="1" dirty="0">
                <a:solidFill>
                  <a:schemeClr val="accent2">
                    <a:lumMod val="50000"/>
                  </a:schemeClr>
                </a:solidFill>
              </a:rPr>
              <a:t>Results</a:t>
            </a:r>
          </a:p>
          <a:p>
            <a:pPr>
              <a:buNone/>
            </a:pPr>
            <a:endParaRPr lang="en-US" sz="4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Predicted prices closely follow actual prices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Graph analysis shows strong trend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Model captures direction and pattern effectively</a:t>
            </a:r>
          </a:p>
        </p:txBody>
      </p:sp>
    </p:spTree>
    <p:extLst>
      <p:ext uri="{BB962C8B-B14F-4D97-AF65-F5344CB8AC3E}">
        <p14:creationId xmlns:p14="http://schemas.microsoft.com/office/powerpoint/2010/main" val="362921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42C60-299E-7FD1-3DD1-69FCD349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173627"/>
            <a:ext cx="13245738" cy="6619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67FEB-8B57-DDD2-6703-54B3772D63FB}"/>
              </a:ext>
            </a:extLst>
          </p:cNvPr>
          <p:cNvSpPr txBox="1"/>
          <p:nvPr/>
        </p:nvSpPr>
        <p:spPr>
          <a:xfrm>
            <a:off x="4686299" y="7398603"/>
            <a:ext cx="994410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2">
                    <a:lumMod val="50000"/>
                  </a:schemeClr>
                </a:solidFill>
              </a:rPr>
              <a:t>Comparative model Analysis: </a:t>
            </a:r>
          </a:p>
        </p:txBody>
      </p:sp>
    </p:spTree>
    <p:extLst>
      <p:ext uri="{BB962C8B-B14F-4D97-AF65-F5344CB8AC3E}">
        <p14:creationId xmlns:p14="http://schemas.microsoft.com/office/powerpoint/2010/main" val="10692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36F7D-23E8-B3C3-BD6A-9E705F065FF3}"/>
              </a:ext>
            </a:extLst>
          </p:cNvPr>
          <p:cNvSpPr txBox="1"/>
          <p:nvPr/>
        </p:nvSpPr>
        <p:spPr>
          <a:xfrm>
            <a:off x="1175657" y="2163970"/>
            <a:ext cx="12279085" cy="36625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200" b="1" dirty="0">
                <a:solidFill>
                  <a:srgbClr val="C00000"/>
                </a:solidFill>
              </a:rPr>
              <a:t>Challenges</a:t>
            </a:r>
          </a:p>
          <a:p>
            <a:pPr>
              <a:buNone/>
            </a:pPr>
            <a:endParaRPr lang="en-US" sz="7200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/>
              <a:t>High volatility in stock prices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/>
              <a:t>External factors (e.g., news, economy) not included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0A1A2B-279C-0320-F109-DB5796313A88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07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298BEF-29EF-846B-DEFC-B149E6FE7271}"/>
              </a:ext>
            </a:extLst>
          </p:cNvPr>
          <p:cNvSpPr txBox="1"/>
          <p:nvPr/>
        </p:nvSpPr>
        <p:spPr>
          <a:xfrm>
            <a:off x="483324" y="546688"/>
            <a:ext cx="1380744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8000" b="1" i="0" dirty="0">
                <a:solidFill>
                  <a:schemeClr val="accent2">
                    <a:lumMod val="50000"/>
                  </a:schemeClr>
                </a:solidFill>
                <a:effectLst/>
                <a:latin typeface="Roboto"/>
              </a:rPr>
              <a:t>Conclusion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Roboto"/>
            </a:endParaRPr>
          </a:p>
          <a:p>
            <a:pPr algn="l">
              <a:buNone/>
            </a:pPr>
            <a:endParaRPr lang="en-US" b="1" i="0" dirty="0">
              <a:solidFill>
                <a:schemeClr val="accent2">
                  <a:lumMod val="50000"/>
                </a:schemeClr>
              </a:solidFill>
              <a:effectLst/>
              <a:latin typeface="Roboto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3200" b="1" i="0" dirty="0">
                <a:solidFill>
                  <a:schemeClr val="accent6">
                    <a:lumMod val="50000"/>
                  </a:schemeClr>
                </a:solidFill>
                <a:effectLst/>
                <a:latin typeface="Raleway" pitchFamily="2" charset="0"/>
              </a:rPr>
              <a:t>LSTM shows promise in time series prediction for stock prices.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3200" b="1" i="0" dirty="0">
              <a:solidFill>
                <a:schemeClr val="accent6">
                  <a:lumMod val="50000"/>
                </a:schemeClr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3200" b="1" i="0" dirty="0">
                <a:solidFill>
                  <a:schemeClr val="accent6">
                    <a:lumMod val="50000"/>
                  </a:schemeClr>
                </a:solidFill>
                <a:effectLst/>
                <a:latin typeface="Raleway" pitchFamily="2" charset="0"/>
              </a:rPr>
              <a:t>This project proves the applicability of deep learning in financial forecasting.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3200" b="1" i="0" dirty="0">
              <a:solidFill>
                <a:schemeClr val="accent6">
                  <a:lumMod val="50000"/>
                </a:schemeClr>
              </a:solidFill>
              <a:effectLst/>
              <a:latin typeface="Raleway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3200" b="1" i="0" dirty="0">
                <a:solidFill>
                  <a:schemeClr val="accent6">
                    <a:lumMod val="50000"/>
                  </a:schemeClr>
                </a:solidFill>
                <a:effectLst/>
                <a:latin typeface="Raleway" pitchFamily="2" charset="0"/>
              </a:rPr>
              <a:t>With further improvements, it can assist in portfolio planning and investment strategies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2B37-6604-BAD4-495B-19F283819400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035" y="3685876"/>
            <a:ext cx="5670590" cy="1027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1500" b="1" dirty="0">
                <a:solidFill>
                  <a:srgbClr val="C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Thank You!</a:t>
            </a:r>
            <a:endParaRPr lang="en-US" sz="11500" b="1" dirty="0">
              <a:solidFill>
                <a:srgbClr val="C0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8369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06A0B-BBED-8DE5-52AB-DCCCDBCE4951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68395DF-DB4A-FFD2-B18B-8CDD54C0CD81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2AB7D-49E1-B136-CA1D-0906443FA0E3}"/>
              </a:ext>
            </a:extLst>
          </p:cNvPr>
          <p:cNvSpPr txBox="1"/>
          <p:nvPr/>
        </p:nvSpPr>
        <p:spPr>
          <a:xfrm>
            <a:off x="-26126" y="1216612"/>
            <a:ext cx="7641772" cy="107721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future stock closing prices of Microsoft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53495-D5B8-4D21-6BF8-2455F921E7C5}"/>
              </a:ext>
            </a:extLst>
          </p:cNvPr>
          <p:cNvSpPr txBox="1"/>
          <p:nvPr/>
        </p:nvSpPr>
        <p:spPr>
          <a:xfrm>
            <a:off x="0" y="293282"/>
            <a:ext cx="5852161" cy="92333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5400" b="1" dirty="0">
                <a:solidFill>
                  <a:srgbClr val="C00000"/>
                </a:solidFill>
              </a:rPr>
              <a:t>Problem Statement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2D23D-10FA-FD13-D230-45799DF59050}"/>
              </a:ext>
            </a:extLst>
          </p:cNvPr>
          <p:cNvSpPr txBox="1"/>
          <p:nvPr/>
        </p:nvSpPr>
        <p:spPr>
          <a:xfrm>
            <a:off x="9692640" y="6097617"/>
            <a:ext cx="4937760" cy="76944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7536E3-6E39-F1E7-FCFC-7FFBB0B54BBE}"/>
              </a:ext>
            </a:extLst>
          </p:cNvPr>
          <p:cNvSpPr txBox="1"/>
          <p:nvPr/>
        </p:nvSpPr>
        <p:spPr>
          <a:xfrm>
            <a:off x="7837715" y="6829874"/>
            <a:ext cx="6792686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Aid investors in making informed financial decisions using machine learning</a:t>
            </a:r>
          </a:p>
        </p:txBody>
      </p:sp>
      <p:pic>
        <p:nvPicPr>
          <p:cNvPr id="8194" name="Picture 2" descr="Stock Performance and Innovation Since ...">
            <a:extLst>
              <a:ext uri="{FF2B5EF4-FFF2-40B4-BE49-F238E27FC236}">
                <a16:creationId xmlns:a16="http://schemas.microsoft.com/office/drawing/2014/main" id="{690C1258-7594-4083-3FD0-3BB0768D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29" y="2293831"/>
            <a:ext cx="7641771" cy="38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16258" y="60776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7200" b="1" dirty="0">
                <a:solidFill>
                  <a:srgbClr val="C00000"/>
                </a:solidFill>
              </a:rPr>
              <a:t>Dataset Overview</a:t>
            </a:r>
            <a:endParaRPr lang="en-US" sz="7200" dirty="0">
              <a:solidFill>
                <a:srgbClr val="C00000"/>
              </a:solidFill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4EA65-B73F-4453-736A-2C2BE41E6830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0E78FD2-F285-9B2B-74B2-DF490215F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367" y="1868031"/>
            <a:ext cx="493776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latin typeface="Arial" panose="020B0604020202020204" pitchFamily="34" charset="0"/>
              </a:rPr>
              <a:t>Total Records</a:t>
            </a:r>
            <a:r>
              <a:rPr lang="en-US" altLang="en-US" sz="2800" dirty="0">
                <a:latin typeface="Arial" panose="020B0604020202020204" pitchFamily="34" charset="0"/>
              </a:rPr>
              <a:t>: 1,259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latin typeface="Arial" panose="020B0604020202020204" pitchFamily="34" charset="0"/>
              </a:rPr>
              <a:t>Date Range</a:t>
            </a:r>
            <a:r>
              <a:rPr lang="en-US" altLang="en-US" sz="2800" dirty="0">
                <a:latin typeface="Arial" panose="020B0604020202020204" pitchFamily="34" charset="0"/>
              </a:rPr>
              <a:t>: Starts from </a:t>
            </a:r>
            <a:r>
              <a:rPr lang="en-US" altLang="en-US" sz="2800" b="1" dirty="0">
                <a:latin typeface="Arial" panose="020B0604020202020204" pitchFamily="34" charset="0"/>
              </a:rPr>
              <a:t>2013-02-08</a:t>
            </a:r>
            <a:r>
              <a:rPr lang="en-US" altLang="en-US" sz="2800" dirty="0">
                <a:latin typeface="Arial" panose="020B0604020202020204" pitchFamily="34" charset="0"/>
              </a:rPr>
              <a:t> (based on first row 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:Microsoft Corporation (MSFT)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6EBE8D-228D-DA9B-730A-4FE7E75C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927300"/>
            <a:ext cx="8203473" cy="50613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36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6600" b="1" dirty="0"/>
              <a:t>Data Preprocessing</a:t>
            </a:r>
            <a:endParaRPr lang="en-US" sz="660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453509" y="411015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88237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3678555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761" y="3848695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4585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00000"/>
                </a:solidFill>
                <a:latin typeface="Arial Black" panose="020B0A04020102020204" pitchFamily="34" charset="0"/>
              </a:rPr>
              <a:t>Data Insights</a:t>
            </a:r>
          </a:p>
        </p:txBody>
      </p:sp>
      <p:sp>
        <p:nvSpPr>
          <p:cNvPr id="8" name="Text 3"/>
          <p:cNvSpPr/>
          <p:nvPr/>
        </p:nvSpPr>
        <p:spPr>
          <a:xfrm>
            <a:off x="1051084" y="50761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 missing values found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Focused on 'Close'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80/20 train-test split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4"/>
          <p:cNvSpPr/>
          <p:nvPr/>
        </p:nvSpPr>
        <p:spPr>
          <a:xfrm>
            <a:off x="5216962" y="401871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988237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3678555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3848695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4256" y="4585692"/>
            <a:ext cx="2956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C00000"/>
                </a:solidFill>
                <a:latin typeface="Arial Black" panose="020B0A04020102020204" pitchFamily="34" charset="0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normalization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50761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70614" y="401871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988237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3678555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2105" y="3848695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4585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154841" y="527283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B26A47-2235-11A5-2B29-246F67106134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7547F8-2F08-9A49-C0BF-22E9668545E7}"/>
              </a:ext>
            </a:extLst>
          </p:cNvPr>
          <p:cNvSpPr txBox="1"/>
          <p:nvPr/>
        </p:nvSpPr>
        <p:spPr>
          <a:xfrm>
            <a:off x="5168810" y="5140114"/>
            <a:ext cx="4214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Applied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MinMaxScaler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for normalization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932FB-12E6-7E76-F7C8-8669B7DCC784}"/>
              </a:ext>
            </a:extLst>
          </p:cNvPr>
          <p:cNvSpPr txBox="1"/>
          <p:nvPr/>
        </p:nvSpPr>
        <p:spPr>
          <a:xfrm>
            <a:off x="9897427" y="4512867"/>
            <a:ext cx="74131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Created</a:t>
            </a:r>
            <a:r>
              <a:rPr lang="en-US" b="1" dirty="0">
                <a:solidFill>
                  <a:srgbClr val="C00000"/>
                </a:solidFill>
                <a:latin typeface="Arial Black" panose="020B0A04020102020204" pitchFamily="34" charset="0"/>
              </a:rPr>
              <a:t> sequences of</a:t>
            </a:r>
          </a:p>
          <a:p>
            <a:r>
              <a:rPr lang="en-US" b="1" dirty="0">
                <a:solidFill>
                  <a:srgbClr val="C00000"/>
                </a:solidFill>
                <a:latin typeface="Arial Black" panose="020B0A04020102020204" pitchFamily="34" charset="0"/>
              </a:rPr>
              <a:t> 100-day windows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DD698-1689-D39D-E902-5A0A278B1F98}"/>
              </a:ext>
            </a:extLst>
          </p:cNvPr>
          <p:cNvSpPr txBox="1"/>
          <p:nvPr/>
        </p:nvSpPr>
        <p:spPr>
          <a:xfrm>
            <a:off x="9818615" y="5418726"/>
            <a:ext cx="3270368" cy="29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4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time_step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1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24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"/>
            <a:ext cx="14630400" cy="2976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569F5-8B1C-02FE-4FE0-7C222D386558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154278F-38E3-AE46-E0E0-79841492C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177" y="1281617"/>
            <a:ext cx="12135394" cy="174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8088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Raleway ExtraBold" pitchFamily="2" charset="0"/>
              </a:rPr>
              <a:t>Data Preprocessing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Roboto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665BA56-C220-5DB3-40A7-B38A86C3C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F85714F-4047-97B9-A591-66C730A2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2" y="3324498"/>
            <a:ext cx="137421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Roboto"/>
              </a:rPr>
              <a:t>Convert the date column into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Roboto"/>
              </a:rPr>
              <a:t>DateTime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Roboto"/>
              </a:rPr>
              <a:t> format and set it as an index.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8B4F5E-1D90-ABF3-7CD1-982743C02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04" y="4114800"/>
            <a:ext cx="8589936" cy="4121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98560-CE6B-1D46-E0BB-BE919C7EECD3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65FAD-5136-C4D2-7D51-8CD520F50FFE}"/>
              </a:ext>
            </a:extLst>
          </p:cNvPr>
          <p:cNvSpPr txBox="1"/>
          <p:nvPr/>
        </p:nvSpPr>
        <p:spPr>
          <a:xfrm>
            <a:off x="297180" y="190139"/>
            <a:ext cx="1302693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4800" b="0" i="0" dirty="0">
                <a:solidFill>
                  <a:schemeClr val="accent6">
                    <a:lumMod val="75000"/>
                  </a:schemeClr>
                </a:solidFill>
                <a:effectLst/>
                <a:latin typeface="Showcard Gothic" panose="04020904020102020604" pitchFamily="82" charset="0"/>
              </a:rPr>
              <a:t>Create additional features like:</a:t>
            </a:r>
          </a:p>
          <a:p>
            <a:pPr algn="l">
              <a:buNone/>
            </a:pPr>
            <a:endParaRPr lang="en-US" sz="4000" b="0" i="0" dirty="0">
              <a:solidFill>
                <a:schemeClr val="accent6">
                  <a:lumMod val="75000"/>
                </a:schemeClr>
              </a:solidFill>
              <a:effectLst/>
              <a:latin typeface="Showcard Gothic" panose="04020904020102020604" pitchFamily="82" charset="0"/>
            </a:endParaRPr>
          </a:p>
          <a:p>
            <a:pPr>
              <a:buNone/>
            </a:pPr>
            <a:r>
              <a:rPr lang="en-US" sz="2000" b="1" i="0" dirty="0">
                <a:solidFill>
                  <a:srgbClr val="C00000"/>
                </a:solidFill>
                <a:effectLst/>
                <a:latin typeface="Roboto"/>
              </a:rPr>
              <a:t>o Moving Averages (SMA, EMA)</a:t>
            </a:r>
          </a:p>
          <a:p>
            <a:pPr>
              <a:buNone/>
            </a:pPr>
            <a:endParaRPr lang="en-US" sz="2000" b="1" i="0" dirty="0">
              <a:solidFill>
                <a:srgbClr val="C00000"/>
              </a:solidFill>
              <a:effectLst/>
              <a:latin typeface="Roboto"/>
            </a:endParaRPr>
          </a:p>
          <a:p>
            <a:pPr>
              <a:buNone/>
            </a:pPr>
            <a:r>
              <a:rPr lang="en-US" sz="2000" b="1" i="0" dirty="0">
                <a:solidFill>
                  <a:srgbClr val="C00000"/>
                </a:solidFill>
                <a:effectLst/>
                <a:latin typeface="Roboto"/>
              </a:rPr>
              <a:t>o Bollinger Bands</a:t>
            </a:r>
          </a:p>
          <a:p>
            <a:pPr>
              <a:buNone/>
            </a:pPr>
            <a:endParaRPr lang="en-US" sz="2000" b="1" i="0" dirty="0">
              <a:solidFill>
                <a:srgbClr val="C00000"/>
              </a:solidFill>
              <a:effectLst/>
              <a:latin typeface="Roboto"/>
            </a:endParaRPr>
          </a:p>
          <a:p>
            <a:r>
              <a:rPr lang="en-US" sz="2000" b="1" i="0" dirty="0">
                <a:solidFill>
                  <a:srgbClr val="C00000"/>
                </a:solidFill>
                <a:effectLst/>
                <a:latin typeface="Roboto"/>
              </a:rPr>
              <a:t>o RSI (Relative Strength Index)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772DB-0390-CCCA-3BA1-3CA98BE72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6" y="3135085"/>
            <a:ext cx="14382205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4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F1231-94A0-CEAD-CC95-0A9147B60978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7C404-1BD1-8DB7-88DA-0BCF09BCC12F}"/>
              </a:ext>
            </a:extLst>
          </p:cNvPr>
          <p:cNvSpPr txBox="1"/>
          <p:nvPr/>
        </p:nvSpPr>
        <p:spPr>
          <a:xfrm>
            <a:off x="587829" y="39189"/>
            <a:ext cx="1404257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600" b="1" i="0" dirty="0">
                <a:solidFill>
                  <a:schemeClr val="accent6">
                    <a:lumMod val="50000"/>
                  </a:schemeClr>
                </a:solidFill>
                <a:effectLst/>
                <a:latin typeface="Roboto"/>
              </a:rPr>
              <a:t>Exploratory Data Analysis (EDA)</a:t>
            </a:r>
          </a:p>
          <a:p>
            <a:pPr algn="l"/>
            <a:endParaRPr lang="en-US" sz="3200" b="1" i="0" dirty="0">
              <a:solidFill>
                <a:schemeClr val="accent6">
                  <a:lumMod val="50000"/>
                </a:schemeClr>
              </a:solidFill>
              <a:effectLst/>
              <a:latin typeface="Roboto"/>
            </a:endParaRPr>
          </a:p>
          <a:p>
            <a:pPr algn="ct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Roboto"/>
              </a:rPr>
              <a:t>VISUALIZATION</a:t>
            </a:r>
            <a:endParaRPr lang="en-US" sz="3600" b="1" i="0" dirty="0">
              <a:solidFill>
                <a:schemeClr val="accent1">
                  <a:lumMod val="50000"/>
                </a:schemeClr>
              </a:solidFill>
              <a:effectLst/>
              <a:highlight>
                <a:srgbClr val="FFFF00"/>
              </a:highlight>
              <a:latin typeface="Robo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AA3911E-0323-C667-476E-EEF5E7E7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627" y="2255180"/>
            <a:ext cx="11380607" cy="593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1AAB9-E1ED-52FA-98E5-0EA4888A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038965-3413-6362-1021-F08EE606B468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3BAD4-B506-7E3F-9AFB-D9DABC9068AD}"/>
              </a:ext>
            </a:extLst>
          </p:cNvPr>
          <p:cNvSpPr txBox="1"/>
          <p:nvPr/>
        </p:nvSpPr>
        <p:spPr>
          <a:xfrm>
            <a:off x="587829" y="39189"/>
            <a:ext cx="1404257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600" b="1" i="0" dirty="0">
                <a:solidFill>
                  <a:schemeClr val="accent6">
                    <a:lumMod val="50000"/>
                  </a:schemeClr>
                </a:solidFill>
                <a:effectLst/>
                <a:latin typeface="Roboto"/>
              </a:rPr>
              <a:t>Exploratory Data Analysis (EDA)</a:t>
            </a:r>
          </a:p>
          <a:p>
            <a:pPr algn="l"/>
            <a:endParaRPr lang="en-US" sz="3200" b="1" i="0" dirty="0">
              <a:solidFill>
                <a:schemeClr val="accent6">
                  <a:lumMod val="50000"/>
                </a:schemeClr>
              </a:solidFill>
              <a:effectLst/>
              <a:latin typeface="Roboto"/>
            </a:endParaRPr>
          </a:p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Roboto"/>
              </a:rPr>
              <a:t>VISUALIZATION</a:t>
            </a:r>
            <a:endParaRPr lang="en-US" sz="3600" b="1" i="0" dirty="0">
              <a:solidFill>
                <a:schemeClr val="accent1">
                  <a:lumMod val="50000"/>
                </a:schemeClr>
              </a:solidFill>
              <a:effectLst/>
              <a:highlight>
                <a:srgbClr val="FFFF00"/>
              </a:highlight>
              <a:latin typeface="Roboto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81F148-33AD-8CB0-BC96-FFE0852E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57" y="1433924"/>
            <a:ext cx="10254343" cy="67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95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F80AC8-A953-0480-89EB-99F3B4EC0888}"/>
              </a:ext>
            </a:extLst>
          </p:cNvPr>
          <p:cNvSpPr/>
          <p:nvPr/>
        </p:nvSpPr>
        <p:spPr>
          <a:xfrm>
            <a:off x="-182880" y="7680960"/>
            <a:ext cx="14813280" cy="55507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8479-9B36-0E2D-CC62-708599FA67CE}"/>
              </a:ext>
            </a:extLst>
          </p:cNvPr>
          <p:cNvSpPr txBox="1"/>
          <p:nvPr/>
        </p:nvSpPr>
        <p:spPr>
          <a:xfrm>
            <a:off x="365760" y="757645"/>
            <a:ext cx="10254343" cy="115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5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SEASONAL</a:t>
            </a:r>
          </a:p>
          <a:p>
            <a:pPr>
              <a:lnSpc>
                <a:spcPts val="1425"/>
              </a:lnSpc>
            </a:pPr>
            <a:endParaRPr lang="en-US" sz="5400" b="1" dirty="0">
              <a:solidFill>
                <a:srgbClr val="C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endParaRPr lang="en-US" sz="54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endParaRPr lang="en-US" sz="5400" b="1" dirty="0">
              <a:solidFill>
                <a:srgbClr val="C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54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DECOMPOSE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393CFE-D084-B3AB-69BF-219061EDC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04" y="73676"/>
            <a:ext cx="10254343" cy="760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9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50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268</Words>
  <Application>Microsoft Office PowerPoint</Application>
  <PresentationFormat>Custom</PresentationFormat>
  <Paragraphs>78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Roboto</vt:lpstr>
      <vt:lpstr>Courier New</vt:lpstr>
      <vt:lpstr>Raleway</vt:lpstr>
      <vt:lpstr>Bricolage Grotesque Semi Bold</vt:lpstr>
      <vt:lpstr>Arial Black</vt:lpstr>
      <vt:lpstr>Wingdings</vt:lpstr>
      <vt:lpstr>Showcard Gothic</vt:lpstr>
      <vt:lpstr>Arial</vt:lpstr>
      <vt:lpstr>Raleway ExtraBold</vt:lpstr>
      <vt:lpstr>Cooper Black</vt:lpstr>
      <vt:lpstr>Bookman Old Style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Shati Biswas</cp:lastModifiedBy>
  <cp:revision>5</cp:revision>
  <dcterms:created xsi:type="dcterms:W3CDTF">2025-08-04T10:18:01Z</dcterms:created>
  <dcterms:modified xsi:type="dcterms:W3CDTF">2025-08-04T11:13:25Z</dcterms:modified>
</cp:coreProperties>
</file>